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4" r:id="rId3"/>
    <p:sldId id="295" r:id="rId4"/>
    <p:sldId id="259" r:id="rId5"/>
    <p:sldId id="268" r:id="rId6"/>
    <p:sldId id="260" r:id="rId7"/>
    <p:sldId id="277" r:id="rId8"/>
    <p:sldId id="261" r:id="rId9"/>
    <p:sldId id="279" r:id="rId10"/>
    <p:sldId id="262" r:id="rId11"/>
    <p:sldId id="265" r:id="rId12"/>
    <p:sldId id="293" r:id="rId13"/>
    <p:sldId id="280" r:id="rId14"/>
    <p:sldId id="301" r:id="rId15"/>
    <p:sldId id="281" r:id="rId16"/>
    <p:sldId id="303" r:id="rId17"/>
    <p:sldId id="282" r:id="rId18"/>
    <p:sldId id="283" r:id="rId19"/>
    <p:sldId id="300" r:id="rId20"/>
    <p:sldId id="284" r:id="rId21"/>
    <p:sldId id="299" r:id="rId22"/>
    <p:sldId id="285" r:id="rId23"/>
    <p:sldId id="286" r:id="rId24"/>
    <p:sldId id="287" r:id="rId25"/>
    <p:sldId id="304" r:id="rId26"/>
    <p:sldId id="288" r:id="rId27"/>
    <p:sldId id="298" r:id="rId28"/>
    <p:sldId id="297" r:id="rId29"/>
    <p:sldId id="292" r:id="rId30"/>
    <p:sldId id="305" r:id="rId31"/>
    <p:sldId id="306" r:id="rId32"/>
    <p:sldId id="307" r:id="rId33"/>
    <p:sldId id="308" r:id="rId34"/>
    <p:sldId id="278" r:id="rId35"/>
    <p:sldId id="275" r:id="rId36"/>
    <p:sldId id="276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8644-C7A6-4D21-BEED-62189E339F6D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0CC29-BEA7-43DF-8F4D-5CD6E65066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624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1BEEF-019F-4D39-B3D1-E9318AE829D0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59426-FD0A-4265-80CA-FC0529B0BD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779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F341C-36B1-45D7-B608-CC48CE276CE6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3D787-336D-4658-A138-47D83FDCAC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3657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F5123-D4F8-49DC-A965-B908C23CBACD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6D899-5F49-405D-911A-030B173BBC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3541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F89FA-F326-4342-95F6-5B53B8361278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20255-3E41-423C-A09F-0E878AE05A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1526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0562A-1987-4398-A876-6F68906DA9B1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D3279-38C1-4982-AB5B-1F5E88F1B2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2287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4AE99-FCDC-45F2-B00F-1420E9AD4A8B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A433E-0DEA-44E2-BA24-D9A1AB4EE7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4185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1831E-04AB-42C2-91A8-1CB290617E5B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A4746-DF60-46D8-AB35-CF9BEBE660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1149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BD6A0-0197-436C-A2EB-EE9DD5F70E28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3BE34-D376-4644-90CC-5E16C9F5CA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1545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3AC1D-8FFB-462A-95B9-8E473A732BF5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80768-44FA-4926-9BE7-B535692114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2017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4718050" y="993775"/>
            <a:ext cx="1847850" cy="1530350"/>
            <a:chOff x="4718762" y="993075"/>
            <a:chExt cx="1847138" cy="1530439"/>
          </a:xfrm>
        </p:grpSpPr>
        <p:sp>
          <p:nvSpPr>
            <p:cNvPr id="6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 rtlCol="0">
            <a:normAutofit/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79E86-AF1D-4471-9576-89C9797C4EBB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7AFC-7C12-4896-99BD-5D4B4F9D41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8220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34"/>
          <p:cNvGrpSpPr>
            <a:grpSpLocks/>
          </p:cNvGrpSpPr>
          <p:nvPr/>
        </p:nvGrpSpPr>
        <p:grpSpPr bwMode="auto">
          <a:xfrm>
            <a:off x="0" y="0"/>
            <a:ext cx="9251950" cy="6858000"/>
            <a:chOff x="-9" y="-16"/>
            <a:chExt cx="9252346" cy="6858038"/>
          </a:xfrm>
        </p:grpSpPr>
        <p:grpSp>
          <p:nvGrpSpPr>
            <p:cNvPr id="1032" name="Group 638"/>
            <p:cNvGrpSpPr>
              <a:grpSpLocks/>
            </p:cNvGrpSpPr>
            <p:nvPr/>
          </p:nvGrpSpPr>
          <p:grpSpPr bwMode="auto"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1033" name="Group 669"/>
            <p:cNvGrpSpPr>
              <a:grpSpLocks/>
            </p:cNvGrpSpPr>
            <p:nvPr/>
          </p:nvGrpSpPr>
          <p:grpSpPr bwMode="auto"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318" y="3703642"/>
                <a:ext cx="1588" cy="15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</p:grpSp>
        <p:grpSp>
          <p:nvGrpSpPr>
            <p:cNvPr id="1034" name="Group 715"/>
            <p:cNvGrpSpPr>
              <a:grpSpLocks/>
            </p:cNvGrpSpPr>
            <p:nvPr/>
          </p:nvGrpSpPr>
          <p:grpSpPr bwMode="auto"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</p:grpSp>
        </p:grp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009650" y="676275"/>
            <a:ext cx="7124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9650" y="1806575"/>
            <a:ext cx="7124700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13" y="5951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6D0656-DCDB-40ED-B389-1EBF67E90370}" type="datetimeFigureOut">
              <a:rPr lang="ru-RU"/>
              <a:pPr>
                <a:defRPr/>
              </a:pPr>
              <a:t>21.02.2018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1100" y="5951538"/>
            <a:ext cx="5256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088" y="5951538"/>
            <a:ext cx="6080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3FC7A2-69F3-49A8-9263-D9CB4E27F5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5" r:id="rId9"/>
    <p:sldLayoutId id="2147483693" r:id="rId10"/>
    <p:sldLayoutId id="2147483694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404040"/>
          </a:solidFill>
          <a:latin typeface="+mj-lt"/>
          <a:ea typeface="Trebuchet MS" pitchFamily="34" charset="0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500042"/>
            <a:ext cx="7920880" cy="3937070"/>
          </a:xfr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/>
        </p:spPr>
        <p:txBody>
          <a:bodyPr rtlCol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Shruti" pitchFamily="34" charset="0"/>
              </a:rPr>
              <a:t>Мастер-класс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/>
            </a:pP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Shruti" pitchFamily="34" charset="0"/>
              </a:rPr>
              <a:t>«</a:t>
            </a:r>
            <a:r>
              <a:rPr lang="ru-RU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Shruti" pitchFamily="34" charset="0"/>
              </a:rPr>
              <a:t>Фитбол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Shruti" pitchFamily="34" charset="0"/>
              </a:rPr>
              <a:t>- как средство физического развития детей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hruti" pitchFamily="34" charset="0"/>
              </a:rPr>
              <a:t>»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hrut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0050" y="4610745"/>
            <a:ext cx="7488832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dash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sx="71000" sy="71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Инструктор по физической культуре </a:t>
            </a:r>
            <a:r>
              <a:rPr lang="ru-RU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Трясцина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Ольга Александровна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404813"/>
            <a:ext cx="8964612" cy="923925"/>
          </a:xfrm>
        </p:spPr>
        <p:txBody>
          <a:bodyPr>
            <a:noAutofit/>
          </a:bodyPr>
          <a:lstStyle/>
          <a:p>
            <a:pPr eaLnBrk="1" hangingPunct="1"/>
            <a:r>
              <a:rPr lang="ru-RU" sz="4000" b="1" dirty="0" smtClean="0">
                <a:solidFill>
                  <a:srgbClr val="591F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«Золотые» правила </a:t>
            </a:r>
            <a:br>
              <a:rPr lang="ru-RU" sz="4000" b="1" dirty="0" smtClean="0">
                <a:solidFill>
                  <a:srgbClr val="591F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err="1" smtClean="0">
                <a:solidFill>
                  <a:srgbClr val="591F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фитбол-гимнастики</a:t>
            </a:r>
            <a:r>
              <a:rPr lang="ru-RU" sz="4000" b="1" dirty="0" smtClean="0">
                <a:solidFill>
                  <a:srgbClr val="591F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591F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(Т.С. </a:t>
            </a:r>
            <a:r>
              <a:rPr lang="ru-RU" b="1" dirty="0" err="1" smtClean="0">
                <a:solidFill>
                  <a:srgbClr val="591F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Овчинникова</a:t>
            </a:r>
            <a:r>
              <a:rPr lang="ru-RU" b="1" dirty="0" smtClean="0">
                <a:solidFill>
                  <a:srgbClr val="591F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А.А. </a:t>
            </a:r>
            <a:r>
              <a:rPr lang="ru-RU" b="1" dirty="0" err="1" smtClean="0">
                <a:solidFill>
                  <a:srgbClr val="591F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Потапчук</a:t>
            </a:r>
            <a:r>
              <a:rPr lang="ru-RU" b="1" dirty="0" smtClean="0">
                <a:solidFill>
                  <a:srgbClr val="591F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):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1484313"/>
            <a:ext cx="8497888" cy="5616575"/>
          </a:xfrm>
        </p:spPr>
        <p:txBody>
          <a:bodyPr rtlCol="0">
            <a:normAutofit/>
          </a:bodyPr>
          <a:lstStyle/>
          <a:p>
            <a:pPr algn="just" eaLnBrk="1" fontAlgn="auto" hangingPunct="1">
              <a:lnSpc>
                <a:spcPct val="115000"/>
              </a:lnSpc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ru-RU" sz="21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Подбирать фитбол каждому ребенку по росту так, чтобы обеспечить при посадке угол в 90° между туловищем и бедром, бедром и голенью, голенью и стопой. Для большей устойчивости ноги в опоре стопами на полу расположены на ширине плеч.</a:t>
            </a:r>
          </a:p>
          <a:p>
            <a:pPr algn="just" eaLnBrk="1" fontAlgn="auto" hangingPunct="1">
              <a:lnSpc>
                <a:spcPct val="115000"/>
              </a:lnSpc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ru-RU" sz="21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Перед занятием убедиться, что поблизости отсутствуют острые предметы, которые могут повредить фитбол.</a:t>
            </a:r>
          </a:p>
          <a:p>
            <a:pPr algn="just" eaLnBrk="1" fontAlgn="auto" hangingPunct="1">
              <a:lnSpc>
                <a:spcPct val="115000"/>
              </a:lnSpc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ru-RU" sz="21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Проследить, чтобы на детях была удобная одежда, не мешающая движениям, и нескользящая обувь.</a:t>
            </a:r>
          </a:p>
          <a:p>
            <a:pPr algn="just" eaLnBrk="1" fontAlgn="auto" hangingPunct="1">
              <a:lnSpc>
                <a:spcPct val="115000"/>
              </a:lnSpc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ru-RU" sz="21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Следить за тем, чтобы ни одно упражнение не причиняло детям боли и не вызывало дискомфорта</a:t>
            </a: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2492375"/>
            <a:ext cx="7124700" cy="925513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4400" b="1" smtClean="0">
                <a:solidFill>
                  <a:srgbClr val="591F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А как же на практике?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7" y="1052736"/>
            <a:ext cx="849694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Скажи </a:t>
            </a:r>
            <a:r>
              <a:rPr lang="ru-RU" sz="4400" b="1" dirty="0" err="1" smtClean="0">
                <a:solidFill>
                  <a:srgbClr val="FF0000"/>
                </a:solidFill>
              </a:rPr>
              <a:t>мне-и</a:t>
            </a:r>
            <a:r>
              <a:rPr lang="ru-RU" sz="4400" b="1" dirty="0" smtClean="0">
                <a:solidFill>
                  <a:srgbClr val="FF0000"/>
                </a:solidFill>
              </a:rPr>
              <a:t> я забуду,</a:t>
            </a:r>
          </a:p>
          <a:p>
            <a:r>
              <a:rPr lang="ru-RU" sz="4400" b="1" dirty="0" smtClean="0">
                <a:solidFill>
                  <a:srgbClr val="FFFF00"/>
                </a:solidFill>
              </a:rPr>
              <a:t>Покажи мне-  и я запомню,</a:t>
            </a:r>
          </a:p>
          <a:p>
            <a:r>
              <a:rPr lang="ru-RU" sz="4400" b="1" dirty="0" smtClean="0">
                <a:solidFill>
                  <a:srgbClr val="002060"/>
                </a:solidFill>
              </a:rPr>
              <a:t>Дай мне сделать-  и я пойму!</a:t>
            </a:r>
          </a:p>
          <a:p>
            <a:endParaRPr lang="ru-RU" sz="4400" b="1" dirty="0" smtClean="0">
              <a:solidFill>
                <a:srgbClr val="002060"/>
              </a:solidFill>
            </a:endParaRPr>
          </a:p>
          <a:p>
            <a:endParaRPr lang="ru-RU" sz="4400" b="1" dirty="0" smtClean="0">
              <a:solidFill>
                <a:srgbClr val="002060"/>
              </a:solidFill>
            </a:endParaRPr>
          </a:p>
          <a:p>
            <a:r>
              <a:rPr lang="ru-RU" sz="4400" b="1" dirty="0" smtClean="0">
                <a:solidFill>
                  <a:srgbClr val="002060"/>
                </a:solidFill>
              </a:rPr>
              <a:t>                          Конфуций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 для слайда\IMG_334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276872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фото для слайда\IMG_334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27984" y="2654914"/>
            <a:ext cx="4716016" cy="353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971600" y="404664"/>
            <a:ext cx="3600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Упражнение «Потянись»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3968" y="692696"/>
            <a:ext cx="269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для плечевого пояса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205_0927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4284" y="857232"/>
            <a:ext cx="7682492" cy="5761868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 для слайда\IMG_334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263562"/>
            <a:ext cx="4644008" cy="34830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85972" y="332656"/>
            <a:ext cx="82541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«</a:t>
            </a:r>
            <a:r>
              <a:rPr lang="ru-RU" b="1" dirty="0" smtClean="0">
                <a:solidFill>
                  <a:srgbClr val="FFFF00"/>
                </a:solidFill>
              </a:rPr>
              <a:t>Бабочка»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Сидя на мяче, </a:t>
            </a:r>
            <a:r>
              <a:rPr lang="ru-RU" b="1" dirty="0" err="1" smtClean="0">
                <a:solidFill>
                  <a:srgbClr val="002060"/>
                </a:solidFill>
              </a:rPr>
              <a:t>руки,согнутые</a:t>
            </a:r>
            <a:r>
              <a:rPr lang="ru-RU" b="1" dirty="0" smtClean="0">
                <a:solidFill>
                  <a:srgbClr val="002060"/>
                </a:solidFill>
              </a:rPr>
              <a:t> в локтевых суставах, поднять </a:t>
            </a:r>
          </a:p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Вертикально-вверх</a:t>
            </a:r>
            <a:r>
              <a:rPr lang="ru-RU" b="1" dirty="0" smtClean="0">
                <a:solidFill>
                  <a:srgbClr val="002060"/>
                </a:solidFill>
              </a:rPr>
              <a:t> «Крылья».Сведение и разведение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предплечий перед грудью. Касаясь ладонями друг друга.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0152" y="2204864"/>
            <a:ext cx="29578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Упражнение развивает</a:t>
            </a:r>
          </a:p>
          <a:p>
            <a:pPr algn="ctr"/>
            <a:r>
              <a:rPr lang="ru-RU" dirty="0" smtClean="0"/>
              <a:t> силу грудных мышц, </a:t>
            </a:r>
          </a:p>
          <a:p>
            <a:pPr algn="ctr"/>
            <a:r>
              <a:rPr lang="ru-RU" dirty="0" smtClean="0"/>
              <a:t>тренирует навык</a:t>
            </a:r>
          </a:p>
          <a:p>
            <a:pPr algn="ctr"/>
            <a:r>
              <a:rPr lang="ru-RU" dirty="0" smtClean="0"/>
              <a:t> правильной осанки.</a:t>
            </a:r>
            <a:endParaRPr lang="ru-RU" dirty="0"/>
          </a:p>
        </p:txBody>
      </p:sp>
      <p:pic>
        <p:nvPicPr>
          <p:cNvPr id="2051" name="Picture 3" descr="F:\фото для слайда\IMG_334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72000" y="3392996"/>
            <a:ext cx="4572000" cy="3429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205_092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4284" y="857232"/>
            <a:ext cx="7539616" cy="5654711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 для слайда\IMG_335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8072" y="2132856"/>
            <a:ext cx="6300192" cy="47251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16535" y="548680"/>
            <a:ext cx="760336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Упражнение  «Елочка»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Сидя на мяче, напряженные руки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 в стороны- «елочка»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Увеличивает подвижность в </a:t>
            </a:r>
            <a:r>
              <a:rPr lang="ru-RU" sz="2000" dirty="0" err="1" smtClean="0">
                <a:solidFill>
                  <a:srgbClr val="002060"/>
                </a:solidFill>
              </a:rPr>
              <a:t>груднопоясничном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отделе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позвоночника, укрепляет косые мышцы живота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то для слайда\IMG_335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01824" y="1052736"/>
            <a:ext cx="7740352" cy="58052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79512" y="548680"/>
            <a:ext cx="939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Прыжки с хлопками- энергично «пружиним».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205_0929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4284" y="857232"/>
            <a:ext cx="7825368" cy="586902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50" y="285728"/>
            <a:ext cx="7124700" cy="6072230"/>
          </a:xfrm>
        </p:spPr>
        <p:txBody>
          <a:bodyPr/>
          <a:lstStyle/>
          <a:p>
            <a:r>
              <a:rPr lang="ru-RU" sz="2000" b="1" dirty="0" smtClean="0"/>
              <a:t>Цели</a:t>
            </a:r>
            <a:r>
              <a:rPr lang="ru-RU" sz="2000" dirty="0" smtClean="0"/>
              <a:t>: формирование и расширение представлений педагогов об основных правилах организации двигательных упражнений на </a:t>
            </a:r>
            <a:r>
              <a:rPr lang="ru-RU" sz="2000" dirty="0" err="1" smtClean="0"/>
              <a:t>фитболах</a:t>
            </a:r>
            <a:r>
              <a:rPr lang="ru-RU" sz="2000" dirty="0" smtClean="0"/>
              <a:t> с детьми дошкольного возраста и практическом их выполнении</a:t>
            </a:r>
            <a:br>
              <a:rPr lang="ru-RU" sz="2000" dirty="0" smtClean="0"/>
            </a:br>
            <a:r>
              <a:rPr lang="ru-RU" sz="2000" b="1" dirty="0" smtClean="0"/>
              <a:t>Задачи: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*Расширять представления педагогов о </a:t>
            </a:r>
            <a:r>
              <a:rPr lang="ru-RU" sz="2000" dirty="0" err="1" smtClean="0"/>
              <a:t>фитболах</a:t>
            </a:r>
            <a:r>
              <a:rPr lang="ru-RU" sz="2000" dirty="0" smtClean="0"/>
              <a:t> и видах упражнений на </a:t>
            </a:r>
            <a:r>
              <a:rPr lang="ru-RU" sz="2000" dirty="0" err="1" smtClean="0"/>
              <a:t>фитболах,используемых</a:t>
            </a:r>
            <a:r>
              <a:rPr lang="ru-RU" sz="2000" dirty="0" smtClean="0"/>
              <a:t> для развития двигательной активности детей дошкольного возраста</a:t>
            </a:r>
            <a:br>
              <a:rPr lang="ru-RU" sz="2000" dirty="0" smtClean="0"/>
            </a:br>
            <a:r>
              <a:rPr lang="ru-RU" sz="2000" dirty="0" smtClean="0"/>
              <a:t>*Расширять представления педагогов о различных формах использования </a:t>
            </a:r>
            <a:r>
              <a:rPr lang="ru-RU" sz="2000" dirty="0" err="1" smtClean="0"/>
              <a:t>фитбол-мяча.Формировать</a:t>
            </a:r>
            <a:r>
              <a:rPr lang="ru-RU" sz="2000" dirty="0" smtClean="0"/>
              <a:t> навык правильной посадки на </a:t>
            </a:r>
            <a:r>
              <a:rPr lang="ru-RU" sz="2000" dirty="0" err="1" smtClean="0"/>
              <a:t>фитболе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 smtClean="0"/>
              <a:t>*Формировать умения технически правильно выполнять простые двигательные упражнения на </a:t>
            </a:r>
            <a:r>
              <a:rPr lang="ru-RU" sz="2000" dirty="0" err="1" smtClean="0"/>
              <a:t>фитболах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9650" y="6143644"/>
            <a:ext cx="7124700" cy="35719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фото для слайда\IMG_335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0033" y="1340768"/>
            <a:ext cx="7356309" cy="5517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9512" y="260648"/>
            <a:ext cx="8377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«Боксеры»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 энергично пружиним, имитируя движения 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боксеров</a:t>
            </a:r>
            <a:r>
              <a:rPr lang="ru-RU" dirty="0" smtClean="0">
                <a:solidFill>
                  <a:srgbClr val="7030A0"/>
                </a:solidFill>
              </a:rPr>
              <a:t>.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205_0928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928669"/>
            <a:ext cx="7358114" cy="551858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фото для слайда\IMG_335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34888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62287" y="548680"/>
            <a:ext cx="4121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«Разводим пятки»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147" name="Picture 3" descr="F:\фото для слайда\IMG_336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32040" y="2519899"/>
            <a:ext cx="4211960" cy="315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фото для слайда\IMG_336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83601" y="908720"/>
            <a:ext cx="7932373" cy="5949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39552" y="476672"/>
            <a:ext cx="2770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</a:t>
            </a:r>
            <a:r>
              <a:rPr lang="ru-RU" sz="2000" b="1" dirty="0" smtClean="0">
                <a:solidFill>
                  <a:srgbClr val="FF0000"/>
                </a:solidFill>
              </a:rPr>
              <a:t>Покажи ножку»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фото для слайда\IMG_336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89856" y="1484784"/>
            <a:ext cx="7164288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195736" y="764704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«ПАУЧКИ»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219_084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3782" y="714356"/>
            <a:ext cx="7944432" cy="5958324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фото для слайда\IMG_336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5813" y="908720"/>
            <a:ext cx="7932373" cy="594928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03848" y="18864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«УЛИТКА»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205_0931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9034" y="785794"/>
            <a:ext cx="8063494" cy="6047621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676275"/>
            <a:ext cx="6991374" cy="752461"/>
          </a:xfrm>
        </p:spPr>
        <p:txBody>
          <a:bodyPr/>
          <a:lstStyle/>
          <a:p>
            <a:pPr algn="ctr"/>
            <a:r>
              <a:rPr lang="ru-RU" dirty="0" smtClean="0"/>
              <a:t>«ПОДНИМИ МЯЧ»</a:t>
            </a:r>
            <a:endParaRPr lang="ru-RU" dirty="0"/>
          </a:p>
        </p:txBody>
      </p:sp>
      <p:pic>
        <p:nvPicPr>
          <p:cNvPr id="4" name="Содержимое 3" descr="IMG_20180205_0932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392993"/>
            <a:ext cx="7286676" cy="5465007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фото для слайда\IMG_337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01824" y="1052736"/>
            <a:ext cx="7740352" cy="5805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2771800" y="188640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«СИЛАЧИ»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50" y="676275"/>
            <a:ext cx="7124700" cy="2824163"/>
          </a:xfrm>
        </p:spPr>
        <p:txBody>
          <a:bodyPr/>
          <a:lstStyle/>
          <a:p>
            <a:r>
              <a:rPr lang="ru-RU" sz="2000" i="1" dirty="0" smtClean="0"/>
              <a:t>    С давних времен человек пытался сохранить свое здоровье</a:t>
            </a:r>
            <a:r>
              <a:rPr lang="ru-RU" sz="2000" i="1" dirty="0" smtClean="0"/>
              <a:t>. Только </a:t>
            </a:r>
            <a:r>
              <a:rPr lang="ru-RU" sz="2000" i="1" dirty="0" smtClean="0"/>
              <a:t>вот не каждый может найти и сберечь этот бесценный дар!</a:t>
            </a:r>
            <a:br>
              <a:rPr lang="ru-RU" sz="2000" i="1" dirty="0" smtClean="0"/>
            </a:br>
            <a:r>
              <a:rPr lang="ru-RU" sz="2000" i="1" dirty="0" smtClean="0"/>
              <a:t>А помочь ребенку найти</a:t>
            </a:r>
            <a:r>
              <a:rPr lang="ru-RU" sz="2000" i="1" dirty="0" smtClean="0"/>
              <a:t>, сохранить </a:t>
            </a:r>
            <a:r>
              <a:rPr lang="ru-RU" sz="2000" i="1" dirty="0" smtClean="0"/>
              <a:t>и укрепить этот дар должен воспитатель.</a:t>
            </a:r>
            <a:br>
              <a:rPr lang="ru-RU" sz="2000" i="1" dirty="0" smtClean="0"/>
            </a:br>
            <a:endParaRPr lang="ru-RU" sz="2000" i="1" dirty="0"/>
          </a:p>
        </p:txBody>
      </p:sp>
      <p:pic>
        <p:nvPicPr>
          <p:cNvPr id="4" name="Содержимое 3" descr="IMG_20180219_0825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2714620"/>
            <a:ext cx="4092053" cy="328772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205_0933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9034" y="785794"/>
            <a:ext cx="7349114" cy="5511836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205_0936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118243"/>
            <a:ext cx="4929222" cy="6572296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205_0937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99534" y="928670"/>
            <a:ext cx="7372928" cy="5529696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80219_094731_HD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9033" y="785794"/>
            <a:ext cx="7777743" cy="5833308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591F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Положительный эффект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eaLnBrk="1" hangingPunct="1">
              <a:buFont typeface="Wingdings 2" pitchFamily="18" charset="2"/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Фитбол-гимнастика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это почти единственный вид аэробики, где в выполнении физических упражнений включаются совместно </a:t>
            </a:r>
            <a:r>
              <a:rPr lang="ru-RU" sz="28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двигательный, вестибулярный, зрительный, слуховой и тактильный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анализаторы, что усиливает положительный эффект от занятий на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фитболах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549275"/>
            <a:ext cx="7704138" cy="923925"/>
          </a:xfrm>
        </p:spPr>
        <p:txBody>
          <a:bodyPr>
            <a:noAutofit/>
          </a:bodyPr>
          <a:lstStyle/>
          <a:p>
            <a:pPr eaLnBrk="1" hangingPunct="1"/>
            <a:r>
              <a:rPr lang="ru-RU" sz="4400" b="1" smtClean="0">
                <a:solidFill>
                  <a:srgbClr val="591F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Фитбол – универсальный «солдат»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55933" y="1052736"/>
            <a:ext cx="3648405" cy="2736304"/>
          </a:xfrm>
          <a:prstGeom prst="ellipse">
            <a:avLst/>
          </a:prstGeom>
          <a:effectLst>
            <a:glow rad="889000">
              <a:schemeClr val="bg2">
                <a:lumMod val="40000"/>
                <a:lumOff val="60000"/>
                <a:alpha val="40000"/>
              </a:schemeClr>
            </a:glow>
            <a:softEdge rad="112500"/>
          </a:effectLst>
        </p:spPr>
      </p:pic>
      <p:sp>
        <p:nvSpPr>
          <p:cNvPr id="8" name="Прямоугольник с двумя вырезанными соседними углами 7"/>
          <p:cNvSpPr/>
          <p:nvPr/>
        </p:nvSpPr>
        <p:spPr>
          <a:xfrm>
            <a:off x="6105525" y="3602038"/>
            <a:ext cx="3016250" cy="3189287"/>
          </a:xfrm>
          <a:prstGeom prst="snip2Same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с двумя вырезанными соседними углами 8"/>
          <p:cNvSpPr/>
          <p:nvPr/>
        </p:nvSpPr>
        <p:spPr>
          <a:xfrm>
            <a:off x="1588" y="3602038"/>
            <a:ext cx="3095625" cy="3194050"/>
          </a:xfrm>
          <a:prstGeom prst="snip2Same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39725" y="3878263"/>
            <a:ext cx="2774950" cy="31085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Можно использовать: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образовательной деятельности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спортивных развлечениях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Как дополнительное образование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комплексе ОРУ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05525" y="3932238"/>
            <a:ext cx="3240088" cy="2863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Могут участвовать: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Люди разного возраста (с младенческого возраста до пенсионного)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Люди с ОВЗ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Люди с избыточной массой тела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6372225" y="2924175"/>
            <a:ext cx="719138" cy="5572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1979613" y="2905125"/>
            <a:ext cx="584200" cy="576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с двумя вырезанными соседними углами 11"/>
          <p:cNvSpPr/>
          <p:nvPr/>
        </p:nvSpPr>
        <p:spPr>
          <a:xfrm>
            <a:off x="3097213" y="3627438"/>
            <a:ext cx="3008312" cy="3168650"/>
          </a:xfrm>
          <a:prstGeom prst="snip2Same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97213" y="3932238"/>
            <a:ext cx="3275012" cy="283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Могут использовать: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Преподаватели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физ.культуры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Муз. руководители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Педагоги-психологи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Мед. работники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Логопеды 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Родители</a:t>
            </a:r>
            <a:endParaRPr lang="ru-RU" dirty="0"/>
          </a:p>
          <a:p>
            <a:pPr marL="285750" indent="-285750">
              <a:buFont typeface="Wingdings" pitchFamily="2" charset="2"/>
              <a:buChar char="Ø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2565400"/>
            <a:ext cx="7124700" cy="923925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5400" b="1" smtClean="0">
                <a:solidFill>
                  <a:srgbClr val="591F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Желаю всем быть здоровыми!</a:t>
            </a:r>
            <a:br>
              <a:rPr lang="ru-RU" sz="5400" b="1" smtClean="0">
                <a:solidFill>
                  <a:srgbClr val="591F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smtClean="0">
                <a:solidFill>
                  <a:srgbClr val="591F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333375"/>
            <a:ext cx="8281988" cy="923925"/>
          </a:xfrm>
        </p:spPr>
        <p:txBody>
          <a:bodyPr>
            <a:noAutofit/>
          </a:bodyPr>
          <a:lstStyle/>
          <a:p>
            <a:pPr eaLnBrk="1" hangingPunct="1"/>
            <a:r>
              <a:rPr lang="ru-RU" sz="4400" b="1" smtClean="0">
                <a:solidFill>
                  <a:srgbClr val="591F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фитбол, откуда и зачем?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79" y="1628801"/>
            <a:ext cx="3887530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Алёна\Desktop\51430bc34ffdaa1ad8107f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9" y="2996952"/>
            <a:ext cx="3824316" cy="3762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3995738" y="1628775"/>
            <a:ext cx="51482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400">
                <a:latin typeface="Times New Roman" pitchFamily="18" charset="0"/>
                <a:cs typeface="Times New Roman" pitchFamily="18" charset="0"/>
              </a:rPr>
              <a:t>Фитбол (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fit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- оздоровление,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ball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-мяч)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1" hangingPunct="1"/>
            <a:r>
              <a:rPr lang="en-US" sz="240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гимнастический мяч, используемый в оздоровительных целях.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720" y="4500570"/>
            <a:ext cx="43875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</a:rPr>
              <a:t>ЛЕГКО!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ВЕСЕЛО</a:t>
            </a:r>
            <a:r>
              <a:rPr lang="ru-RU" sz="3600" dirty="0" smtClean="0"/>
              <a:t>!</a:t>
            </a:r>
          </a:p>
          <a:p>
            <a:pPr algn="ctr"/>
            <a:r>
              <a:rPr lang="ru-RU" sz="3600" b="1" dirty="0" smtClean="0">
                <a:solidFill>
                  <a:srgbClr val="00B0F0"/>
                </a:solidFill>
              </a:rPr>
              <a:t>Эффективно!</a:t>
            </a:r>
            <a:endParaRPr lang="ru-RU" sz="36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3" y="620713"/>
            <a:ext cx="7848600" cy="5761037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Впервые в 50-е годы был использован </a:t>
            </a:r>
            <a:r>
              <a:rPr lang="ru-RU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фитбол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лечения больных церебральным параличом. </a:t>
            </a:r>
            <a:endParaRPr lang="ru-RU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fontAlgn="auto" hangingPunct="1"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80-х годах стали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использовать мяч для восстановления после травм опорно-двигательного аппарата. </a:t>
            </a:r>
            <a:endParaRPr lang="ru-RU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fontAlgn="auto" hangingPunct="1"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уже в 2002 году была представлена </a:t>
            </a:r>
            <a:r>
              <a:rPr lang="ru-RU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фитбол-гимнастика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программе </a:t>
            </a:r>
            <a:r>
              <a:rPr lang="ru-R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«Двигательный </a:t>
            </a:r>
            <a:r>
              <a:rPr lang="ru-RU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игротренинг</a:t>
            </a:r>
            <a:r>
              <a:rPr lang="ru-R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для дошкольников»</a:t>
            </a:r>
            <a:r>
              <a:rPr lang="ru-RU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которая была</a:t>
            </a:r>
            <a:r>
              <a:rPr lang="ru-RU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апробирована в течение пяти лет в детских садах города С.-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Петербурга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80400" cy="925513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4000" b="1" dirty="0" smtClean="0">
                <a:solidFill>
                  <a:srgbClr val="591F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Как действует </a:t>
            </a:r>
            <a:r>
              <a:rPr lang="ru-RU" sz="4000" b="1" dirty="0" err="1" smtClean="0">
                <a:solidFill>
                  <a:srgbClr val="591F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фитбол</a:t>
            </a:r>
            <a:r>
              <a:rPr lang="ru-RU" sz="4000" b="1" dirty="0" smtClean="0">
                <a:solidFill>
                  <a:srgbClr val="591F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на организм ребенка?</a:t>
            </a:r>
          </a:p>
        </p:txBody>
      </p:sp>
      <p:sp>
        <p:nvSpPr>
          <p:cNvPr id="5" name="Солнце 4"/>
          <p:cNvSpPr/>
          <p:nvPr/>
        </p:nvSpPr>
        <p:spPr>
          <a:xfrm>
            <a:off x="2205038" y="1773238"/>
            <a:ext cx="4608512" cy="4319587"/>
          </a:xfrm>
          <a:prstGeom prst="sun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400" y="3594100"/>
            <a:ext cx="2376488" cy="6461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Укрепление мышц брюшного пресса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49613" y="1279525"/>
            <a:ext cx="2519362" cy="6461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Укрепление мышц спины и таза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5050" y="1603375"/>
            <a:ext cx="3024188" cy="9223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Укрепление мышц рук и плечевого пояса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2913" y="3609975"/>
            <a:ext cx="2346325" cy="6461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Формирование осанки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1800" y="5010150"/>
            <a:ext cx="2376488" cy="6461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Укрепление мышц ног и свода стопы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15050" y="5157788"/>
            <a:ext cx="3024188" cy="6461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+mn-lt"/>
                <a:cs typeface="+mn-cs"/>
              </a:rPr>
              <a:t>Профилактика развития плоскостопия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113" y="1649413"/>
            <a:ext cx="2905125" cy="9223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+mn-lt"/>
                <a:cs typeface="+mn-cs"/>
              </a:rPr>
              <a:t>Увеличение гибкости и подвижности в суставах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678113" y="5934075"/>
            <a:ext cx="3662362" cy="9239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+mn-lt"/>
                <a:cs typeface="+mn-cs"/>
              </a:rPr>
              <a:t>Развитие функции равновесия и вестибулярного аппарата</a:t>
            </a:r>
          </a:p>
        </p:txBody>
      </p:sp>
      <p:pic>
        <p:nvPicPr>
          <p:cNvPr id="15" name="Содержимое 14" descr="IMG_20180219_084338_HD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00364" y="2643182"/>
            <a:ext cx="3214710" cy="24110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124700" cy="923925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591F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 помощью чего действует?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4" y="2492896"/>
            <a:ext cx="2562225" cy="2667000"/>
          </a:xfrm>
          <a:prstGeom prst="ellipse">
            <a:avLst/>
          </a:prstGeom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108075" y="2474913"/>
            <a:ext cx="1944688" cy="8651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цвет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443663" y="2541588"/>
            <a:ext cx="1944687" cy="863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вибрация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60775" y="1420813"/>
            <a:ext cx="1944688" cy="86518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82750" y="5084763"/>
            <a:ext cx="1943100" cy="863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слово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80063" y="5013325"/>
            <a:ext cx="1944687" cy="863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музыка</a:t>
            </a:r>
          </a:p>
          <a:p>
            <a:pPr algn="ctr">
              <a:defRPr/>
            </a:pP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100138" y="476250"/>
            <a:ext cx="7307262" cy="923925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591F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Каким должен быть фитбол?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067" y="1910453"/>
            <a:ext cx="1296144" cy="129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186" y="3212976"/>
            <a:ext cx="1589906" cy="1589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031" y="4802882"/>
            <a:ext cx="1944216" cy="1866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889000" y="2276475"/>
            <a:ext cx="122396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3-4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г</a:t>
            </a:r>
            <a:r>
              <a:rPr lang="ru-RU" b="1" dirty="0">
                <a:latin typeface="+mn-lt"/>
                <a:cs typeface="+mn-cs"/>
              </a:rPr>
              <a:t>ода</a:t>
            </a:r>
          </a:p>
        </p:txBody>
      </p:sp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1104900" y="3676650"/>
            <a:ext cx="792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b="1"/>
              <a:t>5-6 лет</a:t>
            </a:r>
          </a:p>
        </p:txBody>
      </p:sp>
      <p:sp>
        <p:nvSpPr>
          <p:cNvPr id="9224" name="TextBox 8"/>
          <p:cNvSpPr txBox="1">
            <a:spLocks noChangeArrowheads="1"/>
          </p:cNvSpPr>
          <p:nvPr/>
        </p:nvSpPr>
        <p:spPr bwMode="auto">
          <a:xfrm>
            <a:off x="900113" y="5373688"/>
            <a:ext cx="1223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b="1"/>
              <a:t>6-7 лет</a:t>
            </a:r>
          </a:p>
        </p:txBody>
      </p:sp>
      <p:sp>
        <p:nvSpPr>
          <p:cNvPr id="10" name="7-конечная звезда 9"/>
          <p:cNvSpPr/>
          <p:nvPr/>
        </p:nvSpPr>
        <p:spPr>
          <a:xfrm>
            <a:off x="2000250" y="1708150"/>
            <a:ext cx="1039813" cy="898525"/>
          </a:xfrm>
          <a:prstGeom prst="star7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7-конечная звезда 10"/>
          <p:cNvSpPr/>
          <p:nvPr/>
        </p:nvSpPr>
        <p:spPr>
          <a:xfrm>
            <a:off x="2060575" y="2938463"/>
            <a:ext cx="979488" cy="863600"/>
          </a:xfrm>
          <a:prstGeom prst="star7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7-конечная звезда 11"/>
          <p:cNvSpPr/>
          <p:nvPr/>
        </p:nvSpPr>
        <p:spPr>
          <a:xfrm>
            <a:off x="2111375" y="4440238"/>
            <a:ext cx="1236663" cy="1117600"/>
          </a:xfrm>
          <a:prstGeom prst="star7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228" name="TextBox 12"/>
          <p:cNvSpPr txBox="1">
            <a:spLocks noChangeArrowheads="1"/>
          </p:cNvSpPr>
          <p:nvPr/>
        </p:nvSpPr>
        <p:spPr bwMode="auto">
          <a:xfrm>
            <a:off x="2000250" y="2095500"/>
            <a:ext cx="1055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d–</a:t>
            </a:r>
            <a:r>
              <a:rPr lang="ru-RU" sz="1400" b="1"/>
              <a:t>45</a:t>
            </a:r>
            <a:r>
              <a:rPr lang="en-US" sz="1400" b="1"/>
              <a:t> </a:t>
            </a:r>
            <a:r>
              <a:rPr lang="ru-RU" sz="1400" b="1"/>
              <a:t>см</a:t>
            </a:r>
          </a:p>
        </p:txBody>
      </p:sp>
      <p:pic>
        <p:nvPicPr>
          <p:cNvPr id="922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038" y="3249613"/>
            <a:ext cx="93821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0600" y="4816475"/>
            <a:ext cx="9382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31" name="TextBox 13"/>
          <p:cNvSpPr txBox="1">
            <a:spLocks noChangeArrowheads="1"/>
          </p:cNvSpPr>
          <p:nvPr/>
        </p:nvSpPr>
        <p:spPr bwMode="auto">
          <a:xfrm>
            <a:off x="3348038" y="1916113"/>
            <a:ext cx="5111750" cy="381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ru-RU" sz="2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lang="ru-RU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Фитбол-гимнастика проводится на больших мячах, выдерживающих вес до 300 кг.</a:t>
            </a:r>
          </a:p>
          <a:p>
            <a:pPr algn="just" eaLnBrk="1" hangingPunct="1"/>
            <a:r>
              <a:rPr lang="ru-RU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just" eaLnBrk="1" hangingPunct="1"/>
            <a:r>
              <a:rPr lang="ru-RU" sz="28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Для занятий с детьми дошкольного возраста мяч должен быть не сильно упругим.</a:t>
            </a:r>
          </a:p>
          <a:p>
            <a:pPr eaLnBrk="1" hangingPunct="1"/>
            <a:endParaRPr lang="ru-RU">
              <a:ea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76672"/>
            <a:ext cx="792088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Преимущества:</a:t>
            </a:r>
          </a:p>
          <a:p>
            <a:pPr algn="ctr"/>
            <a:r>
              <a:rPr lang="ru-RU" sz="2400" b="1" dirty="0" err="1" smtClean="0">
                <a:solidFill>
                  <a:srgbClr val="FFFF00"/>
                </a:solidFill>
              </a:rPr>
              <a:t>Легкость</a:t>
            </a:r>
            <a:r>
              <a:rPr lang="ru-RU" sz="2400" b="1" dirty="0" err="1" smtClean="0"/>
              <a:t>-имеет</a:t>
            </a:r>
            <a:r>
              <a:rPr lang="ru-RU" sz="2400" b="1" dirty="0" smtClean="0"/>
              <a:t> незначительный вес;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Мобильность</a:t>
            </a:r>
            <a:r>
              <a:rPr lang="ru-RU" sz="2400" b="1" dirty="0" smtClean="0"/>
              <a:t>- можно легко перемещать по залу/квартире без помощи;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БЕЗОПАСНОСТЬ</a:t>
            </a:r>
            <a:r>
              <a:rPr lang="ru-RU" sz="2400" b="1" dirty="0" smtClean="0"/>
              <a:t>- Легко сдувается и надувается, снабжен </a:t>
            </a:r>
            <a:r>
              <a:rPr lang="ru-RU" sz="2400" b="1" dirty="0" err="1" smtClean="0"/>
              <a:t>антивзрывной</a:t>
            </a:r>
            <a:r>
              <a:rPr lang="ru-RU" sz="2400" b="1" dirty="0" smtClean="0"/>
              <a:t> системой АВС(при порезе не взрывается)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ФУНКЦИОНАЛЬНОСТЬ</a:t>
            </a:r>
            <a:r>
              <a:rPr lang="ru-RU" sz="2400" b="1" dirty="0" smtClean="0"/>
              <a:t>- позволяет выполнять огромное количество упражнений;</a:t>
            </a:r>
          </a:p>
          <a:p>
            <a:pPr algn="ctr"/>
            <a:endParaRPr lang="ru-RU" sz="2400" b="1" dirty="0" smtClean="0"/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НЕТ ВОЗРАСТНЫХ ОГРАНИЧЕНИЙ!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Другая 5">
      <a:dk1>
        <a:sysClr val="windowText" lastClr="000000"/>
      </a:dk1>
      <a:lt1>
        <a:sysClr val="window" lastClr="FFFFFF"/>
      </a:lt1>
      <a:dk2>
        <a:srgbClr val="B13F9A"/>
      </a:dk2>
      <a:lt2>
        <a:srgbClr val="CDA3D6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2524</TotalTime>
  <Words>625</Words>
  <Application>Microsoft Office PowerPoint</Application>
  <PresentationFormat>Экран (4:3)</PresentationFormat>
  <Paragraphs>107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Spring</vt:lpstr>
      <vt:lpstr>Слайд 1</vt:lpstr>
      <vt:lpstr>Цели: формирование и расширение представлений педагогов об основных правилах организации двигательных упражнений на фитболах с детьми дошкольного возраста и практическом их выполнении Задачи: *Расширять представления педагогов о фитболах и видах упражнений на фитболах,используемых для развития двигательной активности детей дошкольного возраста *Расширять представления педагогов о различных формах использования фитбол-мяча.Формировать навык правильной посадки на фитболе. *Формировать умения технически правильно выполнять простые двигательные упражнения на фитболах.   </vt:lpstr>
      <vt:lpstr>    С давних времен человек пытался сохранить свое здоровье. Только вот не каждый может найти и сберечь этот бесценный дар! А помочь ребенку найти, сохранить и укрепить этот дар должен воспитатель. </vt:lpstr>
      <vt:lpstr>Что такое фитбол, откуда и зачем?</vt:lpstr>
      <vt:lpstr>Слайд 5</vt:lpstr>
      <vt:lpstr>Как действует фитбол на организм ребенка?</vt:lpstr>
      <vt:lpstr>С помощью чего действует?</vt:lpstr>
      <vt:lpstr>Каким должен быть фитбол?</vt:lpstr>
      <vt:lpstr>Слайд 9</vt:lpstr>
      <vt:lpstr>«Золотые» правила  фитбол-гимнастики (Т.С. Овчинникова, А.А. Потапчук):</vt:lpstr>
      <vt:lpstr>А как же на практике?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«ПОДНИМИ МЯЧ»</vt:lpstr>
      <vt:lpstr>Слайд 29</vt:lpstr>
      <vt:lpstr>Слайд 30</vt:lpstr>
      <vt:lpstr>Слайд 31</vt:lpstr>
      <vt:lpstr>Слайд 32</vt:lpstr>
      <vt:lpstr>Слайд 33</vt:lpstr>
      <vt:lpstr>Положительный эффект</vt:lpstr>
      <vt:lpstr>Фитбол – универсальный «солдат»</vt:lpstr>
      <vt:lpstr>Желаю всем быть здоровыми! 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Алёна</dc:creator>
  <cp:lastModifiedBy>Сергей Леонидович</cp:lastModifiedBy>
  <cp:revision>115</cp:revision>
  <dcterms:created xsi:type="dcterms:W3CDTF">2014-11-16T04:01:07Z</dcterms:created>
  <dcterms:modified xsi:type="dcterms:W3CDTF">2018-02-21T15:49:15Z</dcterms:modified>
</cp:coreProperties>
</file>